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2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74" r:id="rId8"/>
    <p:sldId id="261" r:id="rId9"/>
    <p:sldId id="262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2" r:id="rId18"/>
  </p:sldIdLst>
  <p:sldSz cx="9144000" cy="5149850"/>
  <p:notesSz cx="9144000" cy="5149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72"/>
    <p:restoredTop sz="94249" autoAdjust="0"/>
  </p:normalViewPr>
  <p:slideViewPr>
    <p:cSldViewPr>
      <p:cViewPr varScale="1">
        <p:scale>
          <a:sx n="99" d="100"/>
          <a:sy n="99" d="100"/>
        </p:scale>
        <p:origin x="86" y="18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0F5CE-ADF4-6745-B85E-8F5D5CF85A05}" type="datetimeFigureOut">
              <a:rPr lang="ru-RU" smtClean="0"/>
              <a:t>13.08.2020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30538" y="644525"/>
            <a:ext cx="3082925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78088"/>
            <a:ext cx="7315200" cy="2028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CE4D3-41A9-1B4E-9A62-C3DB44947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0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Подробная информация об организаторе кампании, правилах и сроках ее проведения, товарах, участвующих в кампании, сроках и порядке их получения – на сайте организатора кампании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www.oriflame.by.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Если продукта нет на складе, организатор оставляет за собой право предложить равноценную замену.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CE4D3-41A9-1B4E-9A62-C3DB449479B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54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6453"/>
            <a:ext cx="7772400" cy="108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800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55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6453"/>
            <a:ext cx="7772400" cy="108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800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949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317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56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174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0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044023" y="4665110"/>
            <a:ext cx="1055958" cy="205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6267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6267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6267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6453"/>
            <a:ext cx="7772400" cy="108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800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60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355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26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8269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6847" y="339830"/>
            <a:ext cx="6430304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6267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2101" y="1650441"/>
            <a:ext cx="8559797" cy="2228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9360"/>
            <a:ext cx="292608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4574095" cy="34090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574108" y="0"/>
            <a:ext cx="4569891" cy="34421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74100" y="0"/>
            <a:ext cx="0" cy="3442335"/>
          </a:xfrm>
          <a:custGeom>
            <a:avLst/>
            <a:gdLst/>
            <a:ahLst/>
            <a:cxnLst/>
            <a:rect l="l" t="t" r="r" b="b"/>
            <a:pathLst>
              <a:path h="3442335">
                <a:moveTo>
                  <a:pt x="0" y="0"/>
                </a:moveTo>
                <a:lnTo>
                  <a:pt x="0" y="3442191"/>
                </a:lnTo>
              </a:path>
            </a:pathLst>
          </a:custGeom>
          <a:ln w="764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994"/>
            <a:ext cx="8229600" cy="82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4465"/>
            <a:ext cx="822960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9360"/>
            <a:ext cx="292608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71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30911"/>
            <a:ext cx="9144000" cy="43666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044023" y="4665110"/>
            <a:ext cx="1055958" cy="2052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994"/>
            <a:ext cx="8229600" cy="82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4465"/>
            <a:ext cx="822960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9360"/>
            <a:ext cx="292608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38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E54F8F-35C1-47DB-BDDC-1D942794D0FC}"/>
              </a:ext>
            </a:extLst>
          </p:cNvPr>
          <p:cNvSpPr/>
          <p:nvPr/>
        </p:nvSpPr>
        <p:spPr>
          <a:xfrm>
            <a:off x="0" y="414597"/>
            <a:ext cx="9144000" cy="96914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3685034" y="188290"/>
            <a:ext cx="1778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КАМПАНИЯ </a:t>
            </a:r>
            <a:r>
              <a:rPr kumimoji="0" sz="800" b="0" i="0" u="none" strike="noStrike" kern="1200" cap="none" spc="35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</a:t>
            </a:r>
            <a:r>
              <a:rPr kumimoji="0" sz="800" b="0" i="0" u="none" strike="noStrike" kern="1200" cap="none" spc="100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45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ПРИГЛАШЕНИЮ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30500" y="407687"/>
            <a:ext cx="3670300" cy="903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00400" y="1129559"/>
            <a:ext cx="35814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40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 </a:t>
            </a:r>
            <a:r>
              <a:rPr kumimoji="0" sz="1100" b="1" i="0" u="none" strike="noStrike" kern="1200" cap="none" spc="20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sz="1100" b="1" i="0" u="none" strike="noStrike" kern="1200" cap="none" spc="40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августа </a:t>
            </a:r>
            <a:r>
              <a:rPr kumimoji="0" sz="1100" b="1" i="0" u="none" strike="noStrike" kern="1200" cap="none" spc="35" normalizeH="0" baseline="0" noProof="0" dirty="0" err="1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kumimoji="0" sz="1100" b="1" i="0" u="none" strike="noStrike" kern="1200" cap="none" spc="35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20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sz="1100" b="1" i="0" u="none" strike="noStrike" kern="1200" cap="none" spc="20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45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октября</a:t>
            </a:r>
            <a:r>
              <a:rPr lang="en-US" sz="1100" b="1" spc="285" dirty="0">
                <a:solidFill>
                  <a:srgbClr val="5354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sz="1100" b="1" i="0" u="none" strike="noStrike" kern="1200" cap="none" spc="55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kumimoji="0" lang="en-US" sz="1100" b="1" i="0" u="none" strike="noStrike" kern="1200" cap="none" spc="55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55" normalizeH="0" baseline="0" noProof="0" dirty="0">
                <a:ln>
                  <a:noFill/>
                </a:ln>
                <a:solidFill>
                  <a:srgbClr val="53545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82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442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4100" y="0"/>
            <a:ext cx="0" cy="3442335"/>
          </a:xfrm>
          <a:custGeom>
            <a:avLst/>
            <a:gdLst/>
            <a:ahLst/>
            <a:cxnLst/>
            <a:rect l="l" t="t" r="r" b="b"/>
            <a:pathLst>
              <a:path h="3442335">
                <a:moveTo>
                  <a:pt x="0" y="0"/>
                </a:moveTo>
                <a:lnTo>
                  <a:pt x="0" y="3442191"/>
                </a:lnTo>
              </a:path>
            </a:pathLst>
          </a:custGeom>
          <a:ln w="764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30598" y="3588910"/>
            <a:ext cx="6884034" cy="124587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305"/>
              </a:spcBef>
            </a:pP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СУМКА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ДЛЯ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НОУТБУКА</a:t>
            </a:r>
            <a:r>
              <a:rPr sz="1600" spc="-29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(</a:t>
            </a:r>
            <a:r>
              <a:rPr sz="1000" spc="-5" dirty="0" err="1">
                <a:solidFill>
                  <a:srgbClr val="62676B"/>
                </a:solidFill>
                <a:latin typeface="Arial"/>
                <a:cs typeface="Arial"/>
              </a:rPr>
              <a:t>код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 44</a:t>
            </a:r>
            <a:r>
              <a:rPr lang="ru-RU" sz="1000" spc="-5" dirty="0">
                <a:solidFill>
                  <a:srgbClr val="62676B"/>
                </a:solidFill>
                <a:latin typeface="Arial"/>
                <a:cs typeface="Arial"/>
              </a:rPr>
              <a:t>709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)</a:t>
            </a:r>
            <a:endParaRPr sz="1000" dirty="0">
              <a:latin typeface="Arial"/>
              <a:cs typeface="Arial"/>
            </a:endParaRPr>
          </a:p>
          <a:p>
            <a:pPr marL="12700" marR="5080" algn="ctr">
              <a:lnSpc>
                <a:spcPts val="1900"/>
              </a:lnSpc>
              <a:spcBef>
                <a:spcPts val="60"/>
              </a:spcBef>
            </a:pPr>
            <a:r>
              <a:rPr sz="1400" spc="-20" dirty="0">
                <a:solidFill>
                  <a:srgbClr val="62676B"/>
                </a:solidFill>
                <a:latin typeface="Arial"/>
                <a:cs typeface="Arial"/>
              </a:rPr>
              <a:t>Удобная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вместительная: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два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открытых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кармана,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карман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для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мелочей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внешний  на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молнии,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длинный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ремень.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Очень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комфортна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в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носке.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62676B"/>
                </a:solidFill>
                <a:latin typeface="Arial"/>
                <a:cs typeface="Arial"/>
              </a:rPr>
              <a:t>Твой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62676B"/>
                </a:solidFill>
                <a:latin typeface="Arial"/>
                <a:cs typeface="Arial"/>
              </a:rPr>
              <a:t>гаджет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всегда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тобой 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защищен </a:t>
            </a:r>
            <a:r>
              <a:rPr sz="1400" spc="-20" dirty="0" err="1">
                <a:solidFill>
                  <a:srgbClr val="62676B"/>
                </a:solidFill>
                <a:latin typeface="Arial"/>
                <a:cs typeface="Arial"/>
              </a:rPr>
              <a:t>от</a:t>
            </a:r>
            <a:r>
              <a:rPr sz="1400" spc="-2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400" spc="-5" dirty="0">
                <a:solidFill>
                  <a:srgbClr val="62676B"/>
                </a:solidFill>
                <a:latin typeface="Arial"/>
                <a:cs typeface="Arial"/>
              </a:rPr>
              <a:t>непогоды и возможных повреждений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!</a:t>
            </a:r>
            <a:endParaRPr sz="14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520"/>
              </a:spcBef>
            </a:pP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Материалы:</a:t>
            </a:r>
            <a:r>
              <a:rPr sz="1000" spc="-5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ПУ,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полиэстер,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металл.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Размеры: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33.5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x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5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x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24.5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см.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11" name="Рисунок 10" descr="Изображение выглядит как еда, стол, знак&#10;&#10;Автоматически созданное описание">
            <a:extLst>
              <a:ext uri="{FF2B5EF4-FFF2-40B4-BE49-F238E27FC236}">
                <a16:creationId xmlns:a16="http://schemas.microsoft.com/office/drawing/2014/main" id="{49C9323C-D493-4E09-8224-614377E0F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75" y="806885"/>
            <a:ext cx="1589226" cy="15823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442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4100" y="0"/>
            <a:ext cx="0" cy="3442335"/>
          </a:xfrm>
          <a:custGeom>
            <a:avLst/>
            <a:gdLst/>
            <a:ahLst/>
            <a:cxnLst/>
            <a:rect l="l" t="t" r="r" b="b"/>
            <a:pathLst>
              <a:path h="3442335">
                <a:moveTo>
                  <a:pt x="0" y="0"/>
                </a:moveTo>
                <a:lnTo>
                  <a:pt x="0" y="3442192"/>
                </a:lnTo>
              </a:path>
            </a:pathLst>
          </a:custGeom>
          <a:ln w="764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7537" y="3550810"/>
            <a:ext cx="7511415" cy="124587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305"/>
              </a:spcBef>
            </a:pP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БЬЮТИ-КЕЙС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ORIFLAME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EXKLUSIV</a:t>
            </a:r>
            <a:r>
              <a:rPr sz="1600" spc="-22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(код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44698)</a:t>
            </a:r>
            <a:endParaRPr sz="1000" dirty="0">
              <a:latin typeface="Arial"/>
              <a:cs typeface="Arial"/>
            </a:endParaRPr>
          </a:p>
          <a:p>
            <a:pPr marL="583565" marR="574675" indent="245110">
              <a:lnSpc>
                <a:spcPts val="1900"/>
              </a:lnSpc>
              <a:spcBef>
                <a:spcPts val="60"/>
              </a:spcBef>
            </a:pP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Мечта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визажиста! Неважно, используешь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ты кейс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для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себя </a:t>
            </a:r>
            <a:r>
              <a:rPr sz="1400" dirty="0" err="1">
                <a:solidFill>
                  <a:srgbClr val="62676B"/>
                </a:solidFill>
                <a:latin typeface="Arial"/>
                <a:cs typeface="Arial"/>
              </a:rPr>
              <a:t>или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 err="1">
                <a:solidFill>
                  <a:srgbClr val="62676B"/>
                </a:solidFill>
                <a:latin typeface="Arial"/>
                <a:cs typeface="Arial"/>
              </a:rPr>
              <a:t>бер</a:t>
            </a:r>
            <a:r>
              <a:rPr lang="ru-RU" sz="1400" spc="-10" dirty="0">
                <a:solidFill>
                  <a:srgbClr val="62676B"/>
                </a:solidFill>
                <a:latin typeface="Arial"/>
                <a:cs typeface="Arial"/>
              </a:rPr>
              <a:t>ё</a:t>
            </a:r>
            <a:r>
              <a:rPr sz="1400" spc="-10" dirty="0" err="1">
                <a:solidFill>
                  <a:srgbClr val="62676B"/>
                </a:solidFill>
                <a:latin typeface="Arial"/>
                <a:cs typeface="Arial"/>
              </a:rPr>
              <a:t>шь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 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на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мастер-классы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–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в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нём</a:t>
            </a:r>
            <a:r>
              <a:rPr sz="14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нужная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косметика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аксессуары</a:t>
            </a:r>
            <a:r>
              <a:rPr sz="14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всегда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под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рукой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– 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аккуратно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органично!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Отделения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под</a:t>
            </a:r>
            <a:r>
              <a:rPr sz="14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аксессуары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+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400" dirty="0">
                <a:solidFill>
                  <a:srgbClr val="62676B"/>
                </a:solidFill>
                <a:latin typeface="Arial"/>
                <a:cs typeface="Arial"/>
              </a:rPr>
              <a:t>две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косметички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из</a:t>
            </a:r>
            <a:r>
              <a:rPr sz="14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сетки.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Материалы: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ПУ,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полиэстер,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металл.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Размеры: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26.5</a:t>
            </a:r>
            <a:r>
              <a:rPr sz="1000" spc="-3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x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17.5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x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18.5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см;</a:t>
            </a:r>
            <a:r>
              <a:rPr sz="1000" spc="-3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длина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ремешка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62676B"/>
                </a:solidFill>
                <a:latin typeface="Arial"/>
                <a:cs typeface="Arial"/>
              </a:rPr>
              <a:t>регулируется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32-96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см,</a:t>
            </a:r>
            <a:r>
              <a:rPr sz="1000" spc="-3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высота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ручки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9,5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28122" y="938961"/>
            <a:ext cx="1493177" cy="1461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442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4100" y="0"/>
            <a:ext cx="0" cy="3442335"/>
          </a:xfrm>
          <a:custGeom>
            <a:avLst/>
            <a:gdLst/>
            <a:ahLst/>
            <a:cxnLst/>
            <a:rect l="l" t="t" r="r" b="b"/>
            <a:pathLst>
              <a:path h="3442335">
                <a:moveTo>
                  <a:pt x="0" y="0"/>
                </a:moveTo>
                <a:lnTo>
                  <a:pt x="0" y="3442192"/>
                </a:lnTo>
              </a:path>
            </a:pathLst>
          </a:custGeom>
          <a:ln w="764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97450" y="3550810"/>
            <a:ext cx="6171565" cy="1004569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305"/>
              </a:spcBef>
            </a:pP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СУМКА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ORIFLAME EXKLUSIV</a:t>
            </a:r>
            <a:r>
              <a:rPr sz="1600" spc="-25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(код 44694)</a:t>
            </a:r>
            <a:endParaRPr sz="1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Фасон,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который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всегда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в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моде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размер,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которым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ты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ничего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не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забудешь!</a:t>
            </a:r>
            <a:endParaRPr sz="1400" dirty="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220"/>
              </a:spcBef>
            </a:pP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Классическая сумка </a:t>
            </a:r>
            <a:r>
              <a:rPr sz="1400" dirty="0" err="1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 err="1">
                <a:solidFill>
                  <a:srgbClr val="62676B"/>
                </a:solidFill>
                <a:latin typeface="Arial"/>
                <a:cs typeface="Arial"/>
              </a:rPr>
              <a:t>фурнитурой</a:t>
            </a:r>
            <a:r>
              <a:rPr lang="ru-RU" sz="1400" spc="-1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 err="1">
                <a:solidFill>
                  <a:srgbClr val="62676B"/>
                </a:solidFill>
                <a:latin typeface="Arial"/>
                <a:cs typeface="Arial"/>
              </a:rPr>
              <a:t>под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 золото.</a:t>
            </a:r>
            <a:endParaRPr sz="14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620"/>
              </a:spcBef>
            </a:pP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Материалы: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ПУ, </a:t>
            </a:r>
            <a:r>
              <a:rPr sz="1000" spc="-10" dirty="0" err="1">
                <a:solidFill>
                  <a:srgbClr val="62676B"/>
                </a:solidFill>
                <a:latin typeface="Arial"/>
                <a:cs typeface="Arial"/>
              </a:rPr>
              <a:t>полиэстер</a:t>
            </a:r>
            <a:r>
              <a:rPr lang="ru-RU" sz="1000" spc="-10" dirty="0">
                <a:solidFill>
                  <a:srgbClr val="62676B"/>
                </a:solidFill>
                <a:latin typeface="Arial"/>
                <a:cs typeface="Arial"/>
              </a:rPr>
              <a:t>, металл,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.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Размеры: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35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x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15.5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x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26.5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см,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высота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ручки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23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28122" y="938961"/>
            <a:ext cx="1493177" cy="1461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442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4100" y="0"/>
            <a:ext cx="0" cy="3442335"/>
          </a:xfrm>
          <a:custGeom>
            <a:avLst/>
            <a:gdLst/>
            <a:ahLst/>
            <a:cxnLst/>
            <a:rect l="l" t="t" r="r" b="b"/>
            <a:pathLst>
              <a:path h="3442335">
                <a:moveTo>
                  <a:pt x="0" y="0"/>
                </a:moveTo>
                <a:lnTo>
                  <a:pt x="0" y="3442192"/>
                </a:lnTo>
              </a:path>
            </a:pathLst>
          </a:custGeom>
          <a:ln w="764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8867" y="3550810"/>
            <a:ext cx="7748905" cy="124587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05"/>
              </a:spcBef>
            </a:pP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ЧАСЫ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ORIFLAME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EXKLUSIV</a:t>
            </a:r>
            <a:r>
              <a:rPr sz="1600" spc="-21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(</a:t>
            </a:r>
            <a:r>
              <a:rPr sz="1000" spc="-5" dirty="0" err="1">
                <a:solidFill>
                  <a:srgbClr val="62676B"/>
                </a:solidFill>
                <a:latin typeface="Arial"/>
                <a:cs typeface="Arial"/>
              </a:rPr>
              <a:t>код</a:t>
            </a:r>
            <a:r>
              <a:rPr sz="1000" spc="-5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000" spc="-5" dirty="0">
                <a:solidFill>
                  <a:srgbClr val="62676B"/>
                </a:solidFill>
                <a:latin typeface="Arial"/>
                <a:cs typeface="Arial"/>
              </a:rPr>
              <a:t>520079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)</a:t>
            </a:r>
            <a:endParaRPr sz="1000" dirty="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  <a:spcBef>
                <a:spcPts val="180"/>
              </a:spcBef>
            </a:pP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Изящество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тренды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–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именно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так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можно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описать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62676B"/>
                </a:solidFill>
                <a:latin typeface="Arial"/>
                <a:cs typeface="Arial"/>
              </a:rPr>
              <a:t>этот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дорогой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аксессуар.</a:t>
            </a:r>
            <a:endParaRPr sz="1400" dirty="0">
              <a:latin typeface="Arial"/>
              <a:cs typeface="Arial"/>
            </a:endParaRPr>
          </a:p>
          <a:p>
            <a:pPr marL="1172210" marR="1164590" indent="1905" algn="ctr">
              <a:lnSpc>
                <a:spcPct val="113100"/>
              </a:lnSpc>
            </a:pP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Оригинальный</a:t>
            </a:r>
            <a:r>
              <a:rPr sz="14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дизайн.</a:t>
            </a:r>
            <a:r>
              <a:rPr sz="14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Циферблат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4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50</a:t>
            </a:r>
            <a:r>
              <a:rPr sz="14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кристаллами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Swarovski®, 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которые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сияют</a:t>
            </a:r>
            <a:r>
              <a:rPr sz="14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на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твоём</a:t>
            </a:r>
            <a:r>
              <a:rPr sz="14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запястье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 err="1">
                <a:solidFill>
                  <a:srgbClr val="62676B"/>
                </a:solidFill>
                <a:latin typeface="Arial"/>
                <a:cs typeface="Arial"/>
              </a:rPr>
              <a:t>при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400" spc="-60" dirty="0">
                <a:solidFill>
                  <a:srgbClr val="62676B"/>
                </a:solidFill>
                <a:latin typeface="Arial"/>
                <a:cs typeface="Arial"/>
              </a:rPr>
              <a:t>любом </a:t>
            </a:r>
            <a:r>
              <a:rPr sz="1400" spc="-10" dirty="0" err="1">
                <a:solidFill>
                  <a:srgbClr val="62676B"/>
                </a:solidFill>
                <a:latin typeface="Arial"/>
                <a:cs typeface="Arial"/>
              </a:rPr>
              <a:t>преломлении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62676B"/>
                </a:solidFill>
                <a:latin typeface="Arial"/>
                <a:cs typeface="Arial"/>
              </a:rPr>
              <a:t>света.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Материалы: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металл,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стекло,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корпус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из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нержавеющей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стали,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ремешок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ПУ.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Размеры: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ремешок: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1,6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х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23,6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см;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диаметр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корпуса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3,5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см.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9" name="Рисунок 8" descr="Изображение выглядит как ед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D25F912A-6416-45A0-AFA8-E4F95B185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59" y="746125"/>
            <a:ext cx="1573719" cy="15668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442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4100" y="0"/>
            <a:ext cx="0" cy="3442335"/>
          </a:xfrm>
          <a:custGeom>
            <a:avLst/>
            <a:gdLst/>
            <a:ahLst/>
            <a:cxnLst/>
            <a:rect l="l" t="t" r="r" b="b"/>
            <a:pathLst>
              <a:path h="3442335">
                <a:moveTo>
                  <a:pt x="0" y="0"/>
                </a:moveTo>
                <a:lnTo>
                  <a:pt x="0" y="3442192"/>
                </a:lnTo>
              </a:path>
            </a:pathLst>
          </a:custGeom>
          <a:ln w="764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9640" y="3550810"/>
            <a:ext cx="7648575" cy="101473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05"/>
              </a:spcBef>
            </a:pPr>
            <a:r>
              <a:rPr sz="1600" spc="-35" dirty="0">
                <a:solidFill>
                  <a:srgbClr val="62676B"/>
                </a:solidFill>
                <a:latin typeface="Arial"/>
                <a:cs typeface="Arial"/>
              </a:rPr>
              <a:t>ФОТОАППАРАТ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FUJIFILM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62676B"/>
                </a:solidFill>
                <a:latin typeface="Arial"/>
                <a:cs typeface="Arial"/>
              </a:rPr>
              <a:t>INSTAX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MINI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62676B"/>
                </a:solidFill>
                <a:latin typeface="Arial"/>
                <a:cs typeface="Arial"/>
              </a:rPr>
              <a:t>11</a:t>
            </a:r>
            <a:r>
              <a:rPr sz="1600" spc="-22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(</a:t>
            </a:r>
            <a:r>
              <a:rPr sz="1000" spc="-5" dirty="0" err="1">
                <a:solidFill>
                  <a:srgbClr val="62676B"/>
                </a:solidFill>
                <a:latin typeface="Arial"/>
                <a:cs typeface="Arial"/>
              </a:rPr>
              <a:t>код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52007</a:t>
            </a:r>
            <a:r>
              <a:rPr lang="ru-BY" sz="1000" spc="-5" dirty="0">
                <a:solidFill>
                  <a:srgbClr val="62676B"/>
                </a:solidFill>
                <a:latin typeface="Arial"/>
                <a:cs typeface="Arial"/>
              </a:rPr>
              <a:t>2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)</a:t>
            </a:r>
            <a:endParaRPr sz="1000" dirty="0">
              <a:latin typeface="Arial"/>
              <a:cs typeface="Arial"/>
            </a:endParaRPr>
          </a:p>
          <a:p>
            <a:pPr marL="12700" marR="5080" algn="ctr">
              <a:lnSpc>
                <a:spcPts val="1900"/>
              </a:lnSpc>
              <a:spcBef>
                <a:spcPts val="60"/>
              </a:spcBef>
            </a:pP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Лёгкий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(удобно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брать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4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собой)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прост</a:t>
            </a:r>
            <a:r>
              <a:rPr sz="14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в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использовании,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что</a:t>
            </a:r>
            <a:r>
              <a:rPr sz="14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является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несомненным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плюсом.  Высокое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качество мгновенной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печати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передаёт </a:t>
            </a:r>
            <a:r>
              <a:rPr sz="1400" spc="-20" dirty="0">
                <a:solidFill>
                  <a:srgbClr val="62676B"/>
                </a:solidFill>
                <a:latin typeface="Arial"/>
                <a:cs typeface="Arial"/>
              </a:rPr>
              <a:t>атмосферу,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которую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не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способны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донести 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цифровые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фото.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Создавай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свои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истории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сохраняй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их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не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только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в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памяти!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28122" y="938961"/>
            <a:ext cx="1493177" cy="1461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9144000" cy="4366895"/>
          </a:xfrm>
          <a:custGeom>
            <a:avLst/>
            <a:gdLst/>
            <a:ahLst/>
            <a:cxnLst/>
            <a:rect l="l" t="t" r="r" b="b"/>
            <a:pathLst>
              <a:path w="9144000" h="4366895">
                <a:moveTo>
                  <a:pt x="0" y="4366679"/>
                </a:moveTo>
                <a:lnTo>
                  <a:pt x="9144000" y="4366679"/>
                </a:lnTo>
                <a:lnTo>
                  <a:pt x="9144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F8E8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44023" y="4665110"/>
            <a:ext cx="1055958" cy="2052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81943" y="1757071"/>
            <a:ext cx="5376545" cy="67691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85"/>
              </a:spcBef>
            </a:pPr>
            <a:r>
              <a:rPr sz="1900" spc="-15" dirty="0">
                <a:solidFill>
                  <a:srgbClr val="62676B"/>
                </a:solidFill>
                <a:latin typeface="Arial"/>
                <a:cs typeface="Arial"/>
              </a:rPr>
              <a:t>Подробные </a:t>
            </a:r>
            <a:r>
              <a:rPr sz="1900" spc="-10" dirty="0">
                <a:solidFill>
                  <a:srgbClr val="62676B"/>
                </a:solidFill>
                <a:latin typeface="Arial"/>
                <a:cs typeface="Arial"/>
              </a:rPr>
              <a:t>условия </a:t>
            </a:r>
            <a:r>
              <a:rPr sz="1900" spc="-5" dirty="0">
                <a:solidFill>
                  <a:srgbClr val="62676B"/>
                </a:solidFill>
                <a:latin typeface="Arial"/>
                <a:cs typeface="Arial"/>
              </a:rPr>
              <a:t>кампании </a:t>
            </a:r>
            <a:r>
              <a:rPr sz="1900" spc="-10" dirty="0">
                <a:solidFill>
                  <a:srgbClr val="62676B"/>
                </a:solidFill>
                <a:latin typeface="Arial"/>
                <a:cs typeface="Arial"/>
              </a:rPr>
              <a:t>по</a:t>
            </a:r>
            <a:r>
              <a:rPr sz="1900" spc="-35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900" spc="-15" dirty="0">
                <a:solidFill>
                  <a:srgbClr val="62676B"/>
                </a:solidFill>
                <a:latin typeface="Arial"/>
                <a:cs typeface="Arial"/>
              </a:rPr>
              <a:t>приглашению</a:t>
            </a:r>
            <a:endParaRPr sz="1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900" spc="-10" dirty="0">
                <a:solidFill>
                  <a:srgbClr val="62676B"/>
                </a:solidFill>
                <a:latin typeface="Arial"/>
                <a:cs typeface="Arial"/>
              </a:rPr>
              <a:t>«Из</a:t>
            </a:r>
            <a:r>
              <a:rPr sz="1900" spc="-9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62676B"/>
                </a:solidFill>
                <a:latin typeface="Arial"/>
                <a:cs typeface="Arial"/>
              </a:rPr>
              <a:t>Стокгольма</a:t>
            </a:r>
            <a:r>
              <a:rPr sz="1900" spc="-9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900" spc="-9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900" spc="-15" dirty="0">
                <a:solidFill>
                  <a:srgbClr val="62676B"/>
                </a:solidFill>
                <a:latin typeface="Arial"/>
                <a:cs typeface="Arial"/>
              </a:rPr>
              <a:t>любовью»</a:t>
            </a:r>
            <a:r>
              <a:rPr sz="1900" spc="-8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62676B"/>
                </a:solidFill>
                <a:latin typeface="Arial"/>
                <a:cs typeface="Arial"/>
              </a:rPr>
              <a:t>на</a:t>
            </a:r>
            <a:r>
              <a:rPr sz="1900" spc="-9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900" spc="-15" dirty="0" err="1">
                <a:solidFill>
                  <a:srgbClr val="62676B"/>
                </a:solidFill>
                <a:latin typeface="Arial"/>
                <a:cs typeface="Arial"/>
              </a:rPr>
              <a:t>сайте</a:t>
            </a:r>
            <a:r>
              <a:rPr sz="1900" spc="-9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62676B"/>
                </a:solidFill>
                <a:latin typeface="Arial"/>
                <a:cs typeface="Arial"/>
              </a:rPr>
              <a:t>oriflame.</a:t>
            </a:r>
            <a:r>
              <a:rPr lang="en-US" sz="1900" spc="-10" dirty="0">
                <a:solidFill>
                  <a:srgbClr val="62676B"/>
                </a:solidFill>
                <a:latin typeface="Arial"/>
                <a:cs typeface="Arial"/>
              </a:rPr>
              <a:t>by</a:t>
            </a:r>
            <a:endParaRPr sz="1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814"/>
            <a:ext cx="9144000" cy="4366895"/>
          </a:xfrm>
          <a:custGeom>
            <a:avLst/>
            <a:gdLst/>
            <a:ahLst/>
            <a:cxnLst/>
            <a:rect l="l" t="t" r="r" b="b"/>
            <a:pathLst>
              <a:path w="9144000" h="4366895">
                <a:moveTo>
                  <a:pt x="0" y="4366679"/>
                </a:moveTo>
                <a:lnTo>
                  <a:pt x="9144000" y="4366679"/>
                </a:lnTo>
                <a:lnTo>
                  <a:pt x="9144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C8D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101" y="475733"/>
            <a:ext cx="23850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" dirty="0"/>
              <a:t>Суть</a:t>
            </a:r>
            <a:r>
              <a:rPr spc="-190" dirty="0"/>
              <a:t> </a:t>
            </a:r>
            <a:r>
              <a:rPr spc="-5" dirty="0"/>
              <a:t>кампании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9101" y="1014213"/>
            <a:ext cx="3710940" cy="271869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solidFill>
                  <a:srgbClr val="62676B"/>
                </a:solidFill>
                <a:latin typeface="Arial"/>
                <a:cs typeface="Arial"/>
              </a:rPr>
              <a:t>«Из </a:t>
            </a:r>
            <a:r>
              <a:rPr sz="1600" b="1" spc="-15" dirty="0">
                <a:solidFill>
                  <a:srgbClr val="62676B"/>
                </a:solidFill>
                <a:latin typeface="Arial"/>
                <a:cs typeface="Arial"/>
              </a:rPr>
              <a:t>Стокгольма </a:t>
            </a:r>
            <a:r>
              <a:rPr sz="1600" b="1" dirty="0">
                <a:solidFill>
                  <a:srgbClr val="62676B"/>
                </a:solidFill>
                <a:latin typeface="Arial"/>
                <a:cs typeface="Arial"/>
              </a:rPr>
              <a:t>с </a:t>
            </a:r>
            <a:r>
              <a:rPr sz="1600" b="1" spc="-5" dirty="0">
                <a:solidFill>
                  <a:srgbClr val="62676B"/>
                </a:solidFill>
                <a:latin typeface="Arial"/>
                <a:cs typeface="Arial"/>
              </a:rPr>
              <a:t>любовью»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– 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возможность порадовать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себя 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общением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подарками,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выглядеть 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ещё лучше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прочувствовать</a:t>
            </a:r>
            <a:r>
              <a:rPr sz="1600" spc="-3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шведский  образ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жизни. Мы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предлагаем </a:t>
            </a:r>
            <a:r>
              <a:rPr sz="1600" spc="5" dirty="0">
                <a:solidFill>
                  <a:srgbClr val="62676B"/>
                </a:solidFill>
                <a:latin typeface="Arial"/>
                <a:cs typeface="Arial"/>
              </a:rPr>
              <a:t>каждому 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Партнёру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бренда Oriflame </a:t>
            </a:r>
            <a:r>
              <a:rPr sz="1600" spc="-20" dirty="0">
                <a:solidFill>
                  <a:srgbClr val="62676B"/>
                </a:solidFill>
                <a:latin typeface="Arial"/>
                <a:cs typeface="Arial"/>
              </a:rPr>
              <a:t>цели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 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инструменты для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их</a:t>
            </a:r>
            <a:r>
              <a:rPr sz="1600" spc="-22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достижения.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 dirty="0">
              <a:latin typeface="Arial"/>
              <a:cs typeface="Arial"/>
            </a:endParaRPr>
          </a:p>
          <a:p>
            <a:pPr marL="12700" marR="299720">
              <a:lnSpc>
                <a:spcPts val="1900"/>
              </a:lnSpc>
            </a:pP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Красивые, </a:t>
            </a:r>
            <a:r>
              <a:rPr sz="1600" spc="-5" dirty="0" err="1">
                <a:solidFill>
                  <a:srgbClr val="62676B"/>
                </a:solidFill>
                <a:latin typeface="Arial"/>
                <a:cs typeface="Arial"/>
              </a:rPr>
              <a:t>эксклюзивные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62676B"/>
                </a:solidFill>
                <a:latin typeface="Arial"/>
                <a:cs typeface="Arial"/>
              </a:rPr>
              <a:t>вещи</a:t>
            </a:r>
            <a:r>
              <a:rPr lang="ru-RU" sz="1600" spc="-10" dirty="0">
                <a:solidFill>
                  <a:srgbClr val="62676B"/>
                </a:solidFill>
                <a:latin typeface="Arial"/>
                <a:cs typeface="Arial"/>
              </a:rPr>
              <a:t> и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  </a:t>
            </a:r>
            <a:r>
              <a:rPr sz="1600" spc="-5" dirty="0" err="1">
                <a:solidFill>
                  <a:srgbClr val="62676B"/>
                </a:solidFill>
                <a:latin typeface="Arial"/>
                <a:cs typeface="Arial"/>
              </a:rPr>
              <a:t>техника</a:t>
            </a:r>
            <a:r>
              <a:rPr lang="ru-RU" sz="1600" spc="-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–</a:t>
            </a:r>
            <a:r>
              <a:rPr sz="1600" spc="-8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20" dirty="0" err="1">
                <a:solidFill>
                  <a:srgbClr val="62676B"/>
                </a:solidFill>
                <a:latin typeface="Arial"/>
                <a:cs typeface="Arial"/>
              </a:rPr>
              <a:t>вот</a:t>
            </a:r>
            <a:r>
              <a:rPr sz="1600" spc="-8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предложение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новой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кампании по</a:t>
            </a:r>
            <a:r>
              <a:rPr sz="1600" spc="-1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приглашению!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127000"/>
            <a:ext cx="4572000" cy="4370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1842" y="3869035"/>
            <a:ext cx="6276757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Аксессуары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кампании – Oriflame</a:t>
            </a:r>
            <a:r>
              <a:rPr sz="1600" spc="-28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Exklusiv.</a:t>
            </a:r>
            <a:endParaRPr sz="1600" dirty="0">
              <a:latin typeface="Arial"/>
              <a:cs typeface="Arial"/>
            </a:endParaRPr>
          </a:p>
          <a:p>
            <a:pPr marL="12700" marR="5080" algn="ctr">
              <a:lnSpc>
                <a:spcPts val="1900"/>
              </a:lnSpc>
              <a:spcBef>
                <a:spcPts val="70"/>
              </a:spcBef>
            </a:pP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Это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бренд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компании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Oriflame,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главные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 err="1">
                <a:solidFill>
                  <a:srgbClr val="62676B"/>
                </a:solidFill>
                <a:latin typeface="Arial"/>
                <a:cs typeface="Arial"/>
              </a:rPr>
              <a:t>преимущества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 err="1">
                <a:solidFill>
                  <a:srgbClr val="62676B"/>
                </a:solidFill>
                <a:latin typeface="Arial"/>
                <a:cs typeface="Arial"/>
              </a:rPr>
              <a:t>которого</a:t>
            </a:r>
            <a:r>
              <a:rPr lang="ru-RU" sz="1600" spc="-15" dirty="0">
                <a:solidFill>
                  <a:srgbClr val="62676B"/>
                </a:solidFill>
                <a:latin typeface="Arial"/>
                <a:cs typeface="Arial"/>
              </a:rPr>
              <a:t> –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 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стиль,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качество, лаконичность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600" spc="-2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эксклюзивность.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7000"/>
            <a:ext cx="9144000" cy="2503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05290" y="2768110"/>
            <a:ext cx="2418715" cy="903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9144000" cy="4366895"/>
          </a:xfrm>
          <a:custGeom>
            <a:avLst/>
            <a:gdLst/>
            <a:ahLst/>
            <a:cxnLst/>
            <a:rect l="l" t="t" r="r" b="b"/>
            <a:pathLst>
              <a:path w="9144000" h="4366895">
                <a:moveTo>
                  <a:pt x="0" y="4366679"/>
                </a:moveTo>
                <a:lnTo>
                  <a:pt x="9144000" y="4366679"/>
                </a:lnTo>
                <a:lnTo>
                  <a:pt x="9144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F8E8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73453" y="475733"/>
            <a:ext cx="41973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Из </a:t>
            </a:r>
            <a:r>
              <a:rPr spc="-10" dirty="0"/>
              <a:t>Стокгольма </a:t>
            </a:r>
            <a:r>
              <a:rPr dirty="0"/>
              <a:t>с</a:t>
            </a:r>
            <a:r>
              <a:rPr spc="-325" dirty="0"/>
              <a:t> </a:t>
            </a:r>
            <a:r>
              <a:rPr spc="-15" dirty="0"/>
              <a:t>любовью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2110" y="1014213"/>
            <a:ext cx="7178040" cy="320857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-2540" algn="ctr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Есть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вещи, которые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вызывают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особые эмоции: романтика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городских улиц, 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красота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стиль,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мечты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любовь…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Oriflame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предлагает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тебе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 err="1">
                <a:solidFill>
                  <a:srgbClr val="62676B"/>
                </a:solidFill>
                <a:latin typeface="Arial"/>
                <a:cs typeface="Arial"/>
              </a:rPr>
              <a:t>прикоснуться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br>
              <a:rPr lang="ru-RU" sz="1600" spc="-70" dirty="0">
                <a:solidFill>
                  <a:srgbClr val="62676B"/>
                </a:solidFill>
                <a:latin typeface="Arial"/>
                <a:cs typeface="Arial"/>
              </a:rPr>
            </a:br>
            <a:r>
              <a:rPr sz="1600" dirty="0" err="1">
                <a:solidFill>
                  <a:srgbClr val="62676B"/>
                </a:solidFill>
                <a:latin typeface="Arial"/>
                <a:cs typeface="Arial"/>
              </a:rPr>
              <a:t>к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 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ним,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62676B"/>
                </a:solidFill>
                <a:latin typeface="Arial"/>
                <a:cs typeface="Arial"/>
              </a:rPr>
              <a:t>ведь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компания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помогает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исполнять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мечты,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предана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красоте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родом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из 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Стокгольма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–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главного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европейского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центра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трендов</a:t>
            </a:r>
            <a:r>
              <a:rPr sz="16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инноваций.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50" dirty="0">
              <a:latin typeface="Arial"/>
              <a:cs typeface="Arial"/>
            </a:endParaRPr>
          </a:p>
          <a:p>
            <a:pPr marL="172085" marR="161925" indent="-3175" algn="ctr">
              <a:lnSpc>
                <a:spcPts val="1900"/>
              </a:lnSpc>
            </a:pP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Участвуй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в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новой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кампании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стань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62676B"/>
                </a:solidFill>
                <a:latin typeface="Arial"/>
                <a:cs typeface="Arial"/>
              </a:rPr>
              <a:t>обладателем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стильных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аксессуаров  премиального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бренда</a:t>
            </a:r>
            <a:r>
              <a:rPr sz="16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Oriflame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Exklusiv.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А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главное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–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получи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возможность 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отправиться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в</a:t>
            </a:r>
            <a:r>
              <a:rPr sz="1600" spc="-1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Стокгольм!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50" dirty="0">
              <a:latin typeface="Arial"/>
              <a:cs typeface="Arial"/>
            </a:endParaRPr>
          </a:p>
          <a:p>
            <a:pPr marL="323215" marR="316865" algn="ctr">
              <a:lnSpc>
                <a:spcPts val="1900"/>
              </a:lnSpc>
            </a:pP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Делай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покупки,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путешествуй,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наслаждайся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жизнью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делись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 err="1">
                <a:solidFill>
                  <a:srgbClr val="62676B"/>
                </a:solidFill>
                <a:latin typeface="Arial"/>
                <a:cs typeface="Arial"/>
              </a:rPr>
              <a:t>мечтой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br>
              <a:rPr lang="ru-RU" sz="1600" spc="-70" dirty="0">
                <a:solidFill>
                  <a:srgbClr val="62676B"/>
                </a:solidFill>
                <a:latin typeface="Arial"/>
                <a:cs typeface="Arial"/>
              </a:rPr>
            </a:br>
            <a:r>
              <a:rPr sz="1600" dirty="0" err="1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 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друзьями.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Oriflame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поддержит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62676B"/>
                </a:solidFill>
                <a:latin typeface="Arial"/>
                <a:cs typeface="Arial"/>
              </a:rPr>
              <a:t>тебя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во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всех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начинаниях.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Из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Стокгольма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600" spc="-20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любовью!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6846" y="339830"/>
            <a:ext cx="6644153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Условия </a:t>
            </a:r>
            <a:r>
              <a:rPr spc="20" dirty="0"/>
              <a:t>для </a:t>
            </a:r>
            <a:r>
              <a:rPr spc="-5" dirty="0" err="1"/>
              <a:t>Приглашающих</a:t>
            </a:r>
            <a:r>
              <a:rPr spc="-365" dirty="0"/>
              <a:t> </a:t>
            </a:r>
            <a:r>
              <a:rPr lang="ru-RU" spc="-365" dirty="0"/>
              <a:t> </a:t>
            </a:r>
            <a:r>
              <a:rPr spc="-10" dirty="0" err="1"/>
              <a:t>Спонсоров</a:t>
            </a:r>
            <a:endParaRPr spc="-10" dirty="0"/>
          </a:p>
        </p:txBody>
      </p:sp>
      <p:sp>
        <p:nvSpPr>
          <p:cNvPr id="3" name="object 3"/>
          <p:cNvSpPr/>
          <p:nvPr/>
        </p:nvSpPr>
        <p:spPr>
          <a:xfrm>
            <a:off x="4887905" y="3004977"/>
            <a:ext cx="514600" cy="451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45559" y="3004977"/>
            <a:ext cx="514600" cy="451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33430" y="3004977"/>
            <a:ext cx="514600" cy="451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30378" y="3004977"/>
            <a:ext cx="514600" cy="451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98334" y="1735012"/>
            <a:ext cx="2005330" cy="3397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63220" marR="5080" indent="-351155">
              <a:lnSpc>
                <a:spcPts val="1200"/>
              </a:lnSpc>
              <a:spcBef>
                <a:spcPts val="200"/>
              </a:spcBef>
            </a:pPr>
            <a:r>
              <a:rPr sz="1050" spc="5" dirty="0">
                <a:solidFill>
                  <a:srgbClr val="62676B"/>
                </a:solidFill>
                <a:latin typeface="Arial"/>
                <a:cs typeface="Arial"/>
              </a:rPr>
              <a:t>1 Спонсорский </a:t>
            </a:r>
            <a:r>
              <a:rPr sz="1050" dirty="0">
                <a:solidFill>
                  <a:srgbClr val="62676B"/>
                </a:solidFill>
                <a:latin typeface="Arial"/>
                <a:cs typeface="Arial"/>
              </a:rPr>
              <a:t>Балл за </a:t>
            </a:r>
            <a:r>
              <a:rPr sz="1050" spc="5" dirty="0">
                <a:solidFill>
                  <a:srgbClr val="62676B"/>
                </a:solidFill>
                <a:latin typeface="Arial"/>
                <a:cs typeface="Arial"/>
              </a:rPr>
              <a:t>каждый  1 ББ </a:t>
            </a:r>
            <a:r>
              <a:rPr sz="1050" spc="-5" dirty="0">
                <a:solidFill>
                  <a:srgbClr val="62676B"/>
                </a:solidFill>
                <a:latin typeface="Arial"/>
                <a:cs typeface="Arial"/>
              </a:rPr>
              <a:t>своего</a:t>
            </a:r>
            <a:r>
              <a:rPr sz="1050" spc="-2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62676B"/>
                </a:solidFill>
                <a:latin typeface="Arial"/>
                <a:cs typeface="Arial"/>
              </a:rPr>
              <a:t>новичка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9290" y="1990812"/>
            <a:ext cx="1271905" cy="3397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40335" marR="5080" indent="-128270">
              <a:lnSpc>
                <a:spcPts val="1200"/>
              </a:lnSpc>
              <a:spcBef>
                <a:spcPts val="200"/>
              </a:spcBef>
            </a:pPr>
            <a:r>
              <a:rPr sz="1050" spc="5" dirty="0">
                <a:solidFill>
                  <a:srgbClr val="62676B"/>
                </a:solidFill>
                <a:latin typeface="Arial"/>
                <a:cs typeface="Arial"/>
              </a:rPr>
              <a:t>50 ББ </a:t>
            </a:r>
            <a:r>
              <a:rPr sz="1050" dirty="0">
                <a:solidFill>
                  <a:srgbClr val="62676B"/>
                </a:solidFill>
                <a:latin typeface="Arial"/>
                <a:cs typeface="Arial"/>
              </a:rPr>
              <a:t>личный</a:t>
            </a:r>
            <a:r>
              <a:rPr sz="105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62676B"/>
                </a:solidFill>
                <a:latin typeface="Arial"/>
                <a:cs typeface="Arial"/>
              </a:rPr>
              <a:t>заказ  каждый</a:t>
            </a:r>
            <a:r>
              <a:rPr sz="1050" spc="-1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62676B"/>
                </a:solidFill>
                <a:latin typeface="Arial"/>
                <a:cs typeface="Arial"/>
              </a:rPr>
              <a:t>каталог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03660" y="1278508"/>
            <a:ext cx="561975" cy="1879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50" spc="10" dirty="0">
                <a:solidFill>
                  <a:srgbClr val="62676B"/>
                </a:solidFill>
                <a:latin typeface="Arial"/>
                <a:cs typeface="Arial"/>
              </a:rPr>
              <a:t>П</a:t>
            </a:r>
            <a:r>
              <a:rPr sz="1050" spc="-20" dirty="0">
                <a:solidFill>
                  <a:srgbClr val="62676B"/>
                </a:solidFill>
                <a:latin typeface="Arial"/>
                <a:cs typeface="Arial"/>
              </a:rPr>
              <a:t>о</a:t>
            </a:r>
            <a:r>
              <a:rPr sz="1050" dirty="0">
                <a:solidFill>
                  <a:srgbClr val="62676B"/>
                </a:solidFill>
                <a:latin typeface="Arial"/>
                <a:cs typeface="Arial"/>
              </a:rPr>
              <a:t>лучай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292" y="2709564"/>
            <a:ext cx="5769610" cy="11863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3360" marR="205740">
              <a:lnSpc>
                <a:spcPct val="101600"/>
              </a:lnSpc>
              <a:spcBef>
                <a:spcPts val="75"/>
              </a:spcBef>
            </a:pPr>
            <a:r>
              <a:rPr lang="ru-RU" sz="1200" b="1" spc="-5" dirty="0">
                <a:solidFill>
                  <a:srgbClr val="62676B"/>
                </a:solidFill>
                <a:latin typeface="Arial"/>
                <a:cs typeface="Arial"/>
              </a:rPr>
              <a:t>СУММИРУЙ </a:t>
            </a:r>
            <a:r>
              <a:rPr lang="ru-RU" sz="1200" b="1" dirty="0">
                <a:solidFill>
                  <a:srgbClr val="62676B"/>
                </a:solidFill>
                <a:latin typeface="Arial"/>
                <a:cs typeface="Arial"/>
              </a:rPr>
              <a:t>И </a:t>
            </a:r>
            <a:r>
              <a:rPr lang="ru-RU" sz="1200" b="1" spc="-5" dirty="0">
                <a:solidFill>
                  <a:srgbClr val="62676B"/>
                </a:solidFill>
                <a:latin typeface="Arial"/>
                <a:cs typeface="Arial"/>
              </a:rPr>
              <a:t>НАКАПЛИВАЙ </a:t>
            </a:r>
          </a:p>
          <a:p>
            <a:pPr marL="213360" marR="205740">
              <a:lnSpc>
                <a:spcPct val="101600"/>
              </a:lnSpc>
              <a:spcBef>
                <a:spcPts val="75"/>
              </a:spcBef>
            </a:pPr>
            <a:r>
              <a:rPr sz="1200" spc="-5" dirty="0" err="1">
                <a:solidFill>
                  <a:srgbClr val="62676B"/>
                </a:solidFill>
                <a:latin typeface="Arial"/>
                <a:cs typeface="Arial"/>
              </a:rPr>
              <a:t>Спонсорские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spc="-5" dirty="0" err="1">
                <a:solidFill>
                  <a:srgbClr val="62676B"/>
                </a:solidFill>
                <a:latin typeface="Arial"/>
                <a:cs typeface="Arial"/>
              </a:rPr>
              <a:t>Баллы</a:t>
            </a:r>
            <a:r>
              <a:rPr lang="ru-RU" sz="1200" spc="-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200" dirty="0">
                <a:solidFill>
                  <a:srgbClr val="62676B"/>
                </a:solidFill>
                <a:latin typeface="Arial"/>
                <a:cs typeface="Arial"/>
              </a:rPr>
              <a:t>в </a:t>
            </a:r>
            <a:r>
              <a:rPr lang="ru-RU" sz="1200" spc="-10" dirty="0">
                <a:solidFill>
                  <a:srgbClr val="62676B"/>
                </a:solidFill>
                <a:latin typeface="Arial"/>
                <a:cs typeface="Arial"/>
              </a:rPr>
              <a:t>течение </a:t>
            </a:r>
            <a:r>
              <a:rPr lang="ru-RU" sz="1200" spc="-5" dirty="0">
                <a:solidFill>
                  <a:srgbClr val="62676B"/>
                </a:solidFill>
                <a:latin typeface="Arial"/>
                <a:cs typeface="Arial"/>
              </a:rPr>
              <a:t>периода действия </a:t>
            </a:r>
          </a:p>
          <a:p>
            <a:pPr marL="213360" marR="205740">
              <a:lnSpc>
                <a:spcPct val="101600"/>
              </a:lnSpc>
              <a:spcBef>
                <a:spcPts val="75"/>
              </a:spcBef>
            </a:pPr>
            <a:r>
              <a:rPr lang="ru-RU" sz="1200" spc="-10" dirty="0">
                <a:solidFill>
                  <a:srgbClr val="62676B"/>
                </a:solidFill>
                <a:latin typeface="Arial"/>
                <a:cs typeface="Arial"/>
              </a:rPr>
              <a:t>каталогов </a:t>
            </a:r>
            <a:r>
              <a:rPr lang="ru-RU" sz="1200" spc="-20" dirty="0">
                <a:solidFill>
                  <a:srgbClr val="62676B"/>
                </a:solidFill>
                <a:latin typeface="Arial"/>
                <a:cs typeface="Arial"/>
              </a:rPr>
              <a:t>№11-14</a:t>
            </a:r>
          </a:p>
          <a:p>
            <a:pPr marL="213360" marR="205740">
              <a:lnSpc>
                <a:spcPct val="101600"/>
              </a:lnSpc>
              <a:spcBef>
                <a:spcPts val="75"/>
              </a:spcBef>
            </a:pPr>
            <a:r>
              <a:rPr lang="ru-RU" sz="1200" dirty="0">
                <a:solidFill>
                  <a:srgbClr val="62676B"/>
                </a:solidFill>
                <a:latin typeface="Arial"/>
                <a:cs typeface="Arial"/>
              </a:rPr>
              <a:t>(со 2 </a:t>
            </a:r>
            <a:r>
              <a:rPr lang="ru-RU" sz="1200" spc="-10" dirty="0">
                <a:solidFill>
                  <a:srgbClr val="62676B"/>
                </a:solidFill>
                <a:latin typeface="Arial"/>
                <a:cs typeface="Arial"/>
              </a:rPr>
              <a:t>августа </a:t>
            </a:r>
            <a:r>
              <a:rPr lang="ru-RU" sz="1200" dirty="0">
                <a:solidFill>
                  <a:srgbClr val="62676B"/>
                </a:solidFill>
                <a:latin typeface="Arial"/>
                <a:cs typeface="Arial"/>
              </a:rPr>
              <a:t>по </a:t>
            </a:r>
            <a:r>
              <a:rPr lang="ru-RU" sz="1200" spc="-5" dirty="0">
                <a:solidFill>
                  <a:srgbClr val="62676B"/>
                </a:solidFill>
                <a:latin typeface="Arial"/>
                <a:cs typeface="Arial"/>
              </a:rPr>
              <a:t>18 октября 2020 </a:t>
            </a:r>
            <a:r>
              <a:rPr lang="ru-RU" sz="1200" spc="-20" dirty="0">
                <a:solidFill>
                  <a:srgbClr val="62676B"/>
                </a:solidFill>
                <a:latin typeface="Arial"/>
                <a:cs typeface="Arial"/>
              </a:rPr>
              <a:t>года</a:t>
            </a:r>
            <a:r>
              <a:rPr lang="ru-RU" sz="1200" spc="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200" spc="-10" dirty="0">
                <a:solidFill>
                  <a:srgbClr val="62676B"/>
                </a:solidFill>
                <a:latin typeface="Arial"/>
                <a:cs typeface="Arial"/>
              </a:rPr>
              <a:t>включительно).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7344" y="1235960"/>
            <a:ext cx="3545834" cy="1180451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3175">
              <a:lnSpc>
                <a:spcPct val="100000"/>
              </a:lnSpc>
              <a:spcBef>
                <a:spcPts val="245"/>
              </a:spcBef>
            </a:pPr>
            <a:r>
              <a:rPr sz="1200" b="1" spc="-10" dirty="0">
                <a:solidFill>
                  <a:srgbClr val="62676B"/>
                </a:solidFill>
                <a:latin typeface="Arial"/>
                <a:cs typeface="Arial"/>
              </a:rPr>
              <a:t>ПРИГЛАШАЙ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 друзей,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помогай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им </a:t>
            </a:r>
            <a:r>
              <a:rPr sz="1200" spc="-15" dirty="0">
                <a:solidFill>
                  <a:srgbClr val="62676B"/>
                </a:solidFill>
                <a:latin typeface="Arial"/>
                <a:cs typeface="Arial"/>
              </a:rPr>
              <a:t>делать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заказы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и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получай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Спонсорские</a:t>
            </a:r>
            <a:r>
              <a:rPr sz="1200" spc="3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Баллы</a:t>
            </a:r>
            <a:r>
              <a:rPr sz="1050" spc="-7" baseline="31746" dirty="0">
                <a:solidFill>
                  <a:srgbClr val="62676B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!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Размещай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личные суммарные заказы </a:t>
            </a:r>
            <a:r>
              <a:rPr sz="1200" spc="-15" dirty="0">
                <a:solidFill>
                  <a:srgbClr val="62676B"/>
                </a:solidFill>
                <a:latin typeface="Arial"/>
                <a:cs typeface="Arial"/>
              </a:rPr>
              <a:t>от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50 ББ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в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том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же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каталоге,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в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котором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новичок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разместил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свой</a:t>
            </a:r>
            <a:r>
              <a:rPr sz="1200" spc="12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заказ.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55498" y="917263"/>
            <a:ext cx="845604" cy="781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12327" y="1208568"/>
            <a:ext cx="382426" cy="51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86398" y="1166584"/>
            <a:ext cx="603516" cy="557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21843" y="1166584"/>
            <a:ext cx="603516" cy="557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65335" y="1368440"/>
            <a:ext cx="1544421" cy="457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91717" y="1036903"/>
            <a:ext cx="845604" cy="7011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464329" y="1285239"/>
            <a:ext cx="500380" cy="204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b="1" spc="50" dirty="0">
                <a:solidFill>
                  <a:srgbClr val="6D97CB"/>
                </a:solidFill>
                <a:latin typeface="Oriflame Sans Print"/>
                <a:cs typeface="Oriflame Sans Print"/>
              </a:rPr>
              <a:t>21</a:t>
            </a:r>
            <a:r>
              <a:rPr sz="1150" b="1" spc="-140" dirty="0">
                <a:solidFill>
                  <a:srgbClr val="6D97CB"/>
                </a:solidFill>
                <a:latin typeface="Oriflame Sans Print"/>
                <a:cs typeface="Oriflame Sans Print"/>
              </a:rPr>
              <a:t> </a:t>
            </a:r>
            <a:r>
              <a:rPr sz="1050" b="1" spc="35" dirty="0">
                <a:solidFill>
                  <a:srgbClr val="6D97CB"/>
                </a:solidFill>
                <a:latin typeface="Oriflame Sans Print"/>
                <a:cs typeface="Oriflame Sans Print"/>
              </a:rPr>
              <a:t>день</a:t>
            </a:r>
            <a:endParaRPr sz="1050" dirty="0">
              <a:latin typeface="Oriflame Sans Print"/>
              <a:cs typeface="Oriflame Sans Prin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91717" y="2945685"/>
            <a:ext cx="653966" cy="5108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602387-E6A5-4046-A60F-636B7E0DFCED}"/>
              </a:ext>
            </a:extLst>
          </p:cNvPr>
          <p:cNvSpPr txBox="1"/>
          <p:nvPr/>
        </p:nvSpPr>
        <p:spPr>
          <a:xfrm>
            <a:off x="3292218" y="1734556"/>
            <a:ext cx="2490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73530">
              <a:lnSpc>
                <a:spcPct val="100000"/>
              </a:lnSpc>
            </a:pPr>
            <a:r>
              <a:rPr lang="ru-RU" sz="1200" b="1" spc="-5" dirty="0">
                <a:solidFill>
                  <a:srgbClr val="6D97CB"/>
                </a:solidFill>
                <a:latin typeface="Arial"/>
                <a:cs typeface="Arial"/>
              </a:rPr>
              <a:t>Ты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389C0C-B5A8-4128-8227-403A03BB998A}"/>
              </a:ext>
            </a:extLst>
          </p:cNvPr>
          <p:cNvSpPr txBox="1"/>
          <p:nvPr/>
        </p:nvSpPr>
        <p:spPr>
          <a:xfrm>
            <a:off x="4700847" y="2893944"/>
            <a:ext cx="5005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>
              <a:lnSpc>
                <a:spcPct val="100000"/>
              </a:lnSpc>
              <a:tabLst>
                <a:tab pos="903605" algn="l"/>
                <a:tab pos="1558290" algn="l"/>
                <a:tab pos="2199005" algn="l"/>
                <a:tab pos="2869565" algn="l"/>
                <a:tab pos="3535045" algn="l"/>
                <a:tab pos="4177029" algn="l"/>
              </a:tabLst>
            </a:pPr>
            <a:r>
              <a:rPr lang="ru-RU" sz="1050" b="1" spc="50" dirty="0">
                <a:solidFill>
                  <a:srgbClr val="535456"/>
                </a:solidFill>
                <a:latin typeface="Arial"/>
                <a:cs typeface="Arial"/>
              </a:rPr>
              <a:t>№11  </a:t>
            </a:r>
            <a:r>
              <a:rPr lang="ru-RU" sz="2000" b="1" spc="130" dirty="0">
                <a:solidFill>
                  <a:srgbClr val="6D97CB"/>
                </a:solidFill>
                <a:latin typeface="Arial"/>
                <a:cs typeface="Arial"/>
              </a:rPr>
              <a:t>+</a:t>
            </a:r>
            <a:r>
              <a:rPr lang="ru-RU" sz="3200" b="1" spc="130" dirty="0">
                <a:solidFill>
                  <a:srgbClr val="6D97CB"/>
                </a:solidFill>
                <a:latin typeface="Arial"/>
                <a:cs typeface="Arial"/>
              </a:rPr>
              <a:t>	 </a:t>
            </a:r>
            <a:r>
              <a:rPr lang="ru-RU" sz="1050" b="1" spc="80" dirty="0">
                <a:solidFill>
                  <a:srgbClr val="62676B"/>
                </a:solidFill>
                <a:latin typeface="Arial"/>
                <a:cs typeface="Arial"/>
              </a:rPr>
              <a:t>№12	</a:t>
            </a:r>
            <a:r>
              <a:rPr lang="ru-RU" sz="2000" b="1" spc="130" dirty="0">
                <a:solidFill>
                  <a:srgbClr val="6D97CB"/>
                </a:solidFill>
                <a:latin typeface="Arial"/>
                <a:cs typeface="Arial"/>
              </a:rPr>
              <a:t>+  </a:t>
            </a:r>
            <a:r>
              <a:rPr lang="ru-RU" sz="1050" b="1" spc="80" dirty="0">
                <a:solidFill>
                  <a:srgbClr val="62676B"/>
                </a:solidFill>
                <a:latin typeface="Arial"/>
                <a:cs typeface="Arial"/>
              </a:rPr>
              <a:t>№13  </a:t>
            </a:r>
            <a:r>
              <a:rPr lang="ru-RU" sz="2000" b="1" spc="130" dirty="0">
                <a:solidFill>
                  <a:srgbClr val="6D97CB"/>
                </a:solidFill>
                <a:latin typeface="Arial"/>
                <a:cs typeface="Arial"/>
              </a:rPr>
              <a:t>+  </a:t>
            </a:r>
            <a:r>
              <a:rPr lang="ru-RU" sz="1050" b="1" spc="80" dirty="0">
                <a:solidFill>
                  <a:srgbClr val="62676B"/>
                </a:solidFill>
                <a:latin typeface="Arial"/>
                <a:cs typeface="Arial"/>
              </a:rPr>
              <a:t>№14</a:t>
            </a:r>
            <a:endParaRPr lang="ru-RU" sz="1050" b="1" dirty="0"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78C14C-8296-4847-BE8A-BDCD30FDD139}"/>
              </a:ext>
            </a:extLst>
          </p:cNvPr>
          <p:cNvSpPr txBox="1"/>
          <p:nvPr/>
        </p:nvSpPr>
        <p:spPr>
          <a:xfrm>
            <a:off x="152400" y="4073913"/>
            <a:ext cx="4852986" cy="64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1905">
              <a:lnSpc>
                <a:spcPct val="101600"/>
              </a:lnSpc>
              <a:spcBef>
                <a:spcPts val="5"/>
              </a:spcBef>
            </a:pPr>
            <a:r>
              <a:rPr lang="ru-RU" sz="1200" b="1" spc="-5" dirty="0">
                <a:solidFill>
                  <a:srgbClr val="62676B"/>
                </a:solidFill>
                <a:latin typeface="Arial"/>
                <a:cs typeface="Arial"/>
              </a:rPr>
              <a:t>ОБМЕНИВАЙ</a:t>
            </a:r>
            <a:r>
              <a:rPr lang="ru-RU" sz="1200" spc="-5" dirty="0">
                <a:solidFill>
                  <a:srgbClr val="62676B"/>
                </a:solidFill>
                <a:latin typeface="Arial"/>
                <a:cs typeface="Arial"/>
              </a:rPr>
              <a:t> Накопленные Спонсорские Баллы </a:t>
            </a:r>
            <a:r>
              <a:rPr lang="ru-RU" sz="1200" spc="-10" dirty="0">
                <a:solidFill>
                  <a:srgbClr val="62676B"/>
                </a:solidFill>
                <a:latin typeface="Arial"/>
                <a:cs typeface="Arial"/>
              </a:rPr>
              <a:t>на стильные аксессуары</a:t>
            </a:r>
            <a:r>
              <a:rPr lang="ru-RU" sz="1200" spc="-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200" dirty="0">
                <a:solidFill>
                  <a:srgbClr val="62676B"/>
                </a:solidFill>
                <a:latin typeface="Arial"/>
                <a:cs typeface="Arial"/>
              </a:rPr>
              <a:t>в </a:t>
            </a:r>
            <a:r>
              <a:rPr lang="ru-RU" sz="1200" spc="-5" dirty="0">
                <a:solidFill>
                  <a:srgbClr val="62676B"/>
                </a:solidFill>
                <a:latin typeface="Arial"/>
                <a:cs typeface="Arial"/>
              </a:rPr>
              <a:t>период  действия </a:t>
            </a:r>
            <a:r>
              <a:rPr lang="ru-RU" sz="1200" spc="-10" dirty="0">
                <a:solidFill>
                  <a:srgbClr val="62676B"/>
                </a:solidFill>
                <a:latin typeface="Arial"/>
                <a:cs typeface="Arial"/>
              </a:rPr>
              <a:t>каталогов </a:t>
            </a:r>
            <a:r>
              <a:rPr lang="ru-RU" sz="1200" dirty="0">
                <a:solidFill>
                  <a:srgbClr val="62676B"/>
                </a:solidFill>
                <a:latin typeface="Arial"/>
                <a:cs typeface="Arial"/>
              </a:rPr>
              <a:t>№14–15 (с 4 </a:t>
            </a:r>
            <a:r>
              <a:rPr lang="ru-RU" sz="1200" spc="-5" dirty="0">
                <a:solidFill>
                  <a:srgbClr val="62676B"/>
                </a:solidFill>
                <a:latin typeface="Arial"/>
                <a:cs typeface="Arial"/>
              </a:rPr>
              <a:t>октября </a:t>
            </a:r>
            <a:r>
              <a:rPr lang="ru-RU" sz="1200" dirty="0">
                <a:solidFill>
                  <a:srgbClr val="62676B"/>
                </a:solidFill>
                <a:latin typeface="Arial"/>
                <a:cs typeface="Arial"/>
              </a:rPr>
              <a:t>по </a:t>
            </a:r>
            <a:r>
              <a:rPr lang="ru-RU" sz="1200" spc="-5" dirty="0">
                <a:solidFill>
                  <a:srgbClr val="62676B"/>
                </a:solidFill>
                <a:latin typeface="Arial"/>
                <a:cs typeface="Arial"/>
              </a:rPr>
              <a:t>14 </a:t>
            </a:r>
            <a:r>
              <a:rPr lang="ru-RU" sz="1200" spc="-10" dirty="0">
                <a:solidFill>
                  <a:srgbClr val="62676B"/>
                </a:solidFill>
                <a:latin typeface="Arial"/>
                <a:cs typeface="Arial"/>
              </a:rPr>
              <a:t>ноября </a:t>
            </a:r>
            <a:r>
              <a:rPr lang="ru-RU" sz="1200" spc="-5" dirty="0">
                <a:solidFill>
                  <a:srgbClr val="62676B"/>
                </a:solidFill>
                <a:latin typeface="Arial"/>
                <a:cs typeface="Arial"/>
              </a:rPr>
              <a:t>2020 </a:t>
            </a:r>
            <a:r>
              <a:rPr lang="ru-RU" sz="1200" spc="-20" dirty="0">
                <a:solidFill>
                  <a:srgbClr val="62676B"/>
                </a:solidFill>
                <a:latin typeface="Arial"/>
                <a:cs typeface="Arial"/>
              </a:rPr>
              <a:t>года </a:t>
            </a:r>
            <a:r>
              <a:rPr lang="ru-RU" sz="1200" spc="-10" dirty="0">
                <a:solidFill>
                  <a:srgbClr val="62676B"/>
                </a:solidFill>
                <a:latin typeface="Arial"/>
                <a:cs typeface="Arial"/>
              </a:rPr>
              <a:t>включительно).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6240FC78-7663-4296-AD17-1B5998A4BE73}"/>
              </a:ext>
            </a:extLst>
          </p:cNvPr>
          <p:cNvSpPr/>
          <p:nvPr/>
        </p:nvSpPr>
        <p:spPr>
          <a:xfrm>
            <a:off x="5005386" y="4063747"/>
            <a:ext cx="3783178" cy="9319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25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9144000" cy="4366895"/>
          </a:xfrm>
          <a:custGeom>
            <a:avLst/>
            <a:gdLst/>
            <a:ahLst/>
            <a:cxnLst/>
            <a:rect l="l" t="t" r="r" b="b"/>
            <a:pathLst>
              <a:path w="9144000" h="4366895">
                <a:moveTo>
                  <a:pt x="0" y="4366679"/>
                </a:moveTo>
                <a:lnTo>
                  <a:pt x="9144000" y="4366679"/>
                </a:lnTo>
                <a:lnTo>
                  <a:pt x="9144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C8D9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101" y="457242"/>
            <a:ext cx="331660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Предложи</a:t>
            </a:r>
            <a:r>
              <a:rPr spc="-185" dirty="0"/>
              <a:t> </a:t>
            </a:r>
            <a:r>
              <a:rPr spc="-25" dirty="0"/>
              <a:t>новичку…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9101" y="995722"/>
            <a:ext cx="3470275" cy="172867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…</a:t>
            </a:r>
            <a:r>
              <a:rPr sz="1600" spc="-10" dirty="0" err="1">
                <a:solidFill>
                  <a:srgbClr val="62676B"/>
                </a:solidFill>
                <a:latin typeface="Arial"/>
                <a:cs typeface="Arial"/>
              </a:rPr>
              <a:t>Начать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5" dirty="0" err="1">
                <a:solidFill>
                  <a:srgbClr val="62676B"/>
                </a:solidFill>
                <a:latin typeface="Arial"/>
                <a:cs typeface="Arial"/>
              </a:rPr>
              <a:t>партн</a:t>
            </a:r>
            <a:r>
              <a:rPr lang="ru-RU" sz="1600" spc="-5" dirty="0">
                <a:solidFill>
                  <a:srgbClr val="62676B"/>
                </a:solidFill>
                <a:latin typeface="Arial"/>
                <a:cs typeface="Arial"/>
              </a:rPr>
              <a:t>ё</a:t>
            </a:r>
            <a:r>
              <a:rPr sz="1600" spc="-5" dirty="0" err="1">
                <a:solidFill>
                  <a:srgbClr val="62676B"/>
                </a:solidFill>
                <a:latin typeface="Arial"/>
                <a:cs typeface="Arial"/>
              </a:rPr>
              <a:t>рство</a:t>
            </a:r>
            <a:r>
              <a:rPr lang="ru-RU" sz="1600" spc="-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 err="1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600" spc="-28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выполнения 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условий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кампании по</a:t>
            </a:r>
            <a:r>
              <a:rPr sz="1600" spc="-229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приглашению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b="1" spc="-5" dirty="0">
                <a:solidFill>
                  <a:srgbClr val="62676B"/>
                </a:solidFill>
                <a:latin typeface="Arial"/>
                <a:cs typeface="Arial"/>
              </a:rPr>
              <a:t>«Из</a:t>
            </a:r>
            <a:r>
              <a:rPr sz="1600" b="1" spc="-8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62676B"/>
                </a:solidFill>
                <a:latin typeface="Arial"/>
                <a:cs typeface="Arial"/>
              </a:rPr>
              <a:t>Стокгольма</a:t>
            </a:r>
            <a:r>
              <a:rPr sz="1600" b="1" spc="-8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600" b="1" spc="-8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62676B"/>
                </a:solidFill>
                <a:latin typeface="Arial"/>
                <a:cs typeface="Arial"/>
              </a:rPr>
              <a:t>любовью»</a:t>
            </a:r>
            <a:r>
              <a:rPr sz="1600" b="1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–</a:t>
            </a:r>
            <a:r>
              <a:rPr sz="1600" spc="-8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62676B"/>
                </a:solidFill>
                <a:latin typeface="Arial"/>
                <a:cs typeface="Arial"/>
              </a:rPr>
              <a:t>это</a:t>
            </a:r>
            <a:endParaRPr sz="1600" dirty="0">
              <a:latin typeface="Arial"/>
              <a:cs typeface="Arial"/>
            </a:endParaRPr>
          </a:p>
          <a:p>
            <a:pPr marL="12700" marR="128905">
              <a:lnSpc>
                <a:spcPts val="1900"/>
              </a:lnSpc>
              <a:spcBef>
                <a:spcPts val="70"/>
              </a:spcBef>
            </a:pP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позволит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ему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зарегистрироваться 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бесплатно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и </a:t>
            </a:r>
            <a:r>
              <a:rPr sz="1600" spc="-5" dirty="0">
                <a:solidFill>
                  <a:srgbClr val="62676B"/>
                </a:solidFill>
                <a:latin typeface="Arial"/>
                <a:cs typeface="Arial"/>
              </a:rPr>
              <a:t>получить</a:t>
            </a:r>
            <a:r>
              <a:rPr sz="1600" spc="-2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62676B"/>
                </a:solidFill>
                <a:latin typeface="Arial"/>
                <a:cs typeface="Arial"/>
              </a:rPr>
              <a:t>возможность 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стать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участником </a:t>
            </a:r>
            <a:r>
              <a:rPr sz="1600" spc="-15" dirty="0">
                <a:solidFill>
                  <a:srgbClr val="62676B"/>
                </a:solidFill>
                <a:latin typeface="Arial"/>
                <a:cs typeface="Arial"/>
              </a:rPr>
              <a:t>Стартовой 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программы!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127000"/>
            <a:ext cx="4572000" cy="4370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9144000" cy="4366895"/>
          </a:xfrm>
          <a:custGeom>
            <a:avLst/>
            <a:gdLst/>
            <a:ahLst/>
            <a:cxnLst/>
            <a:rect l="l" t="t" r="r" b="b"/>
            <a:pathLst>
              <a:path w="9144000" h="4366895">
                <a:moveTo>
                  <a:pt x="0" y="4366679"/>
                </a:moveTo>
                <a:lnTo>
                  <a:pt x="9144000" y="4366679"/>
                </a:lnTo>
                <a:lnTo>
                  <a:pt x="9144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F8E8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572000" y="127000"/>
            <a:ext cx="4572000" cy="4370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2101" y="283340"/>
            <a:ext cx="3129915" cy="11176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360"/>
              </a:spcBef>
            </a:pPr>
            <a:r>
              <a:rPr spc="-25" dirty="0"/>
              <a:t>Условия </a:t>
            </a:r>
            <a:r>
              <a:rPr spc="20" dirty="0"/>
              <a:t>для</a:t>
            </a:r>
            <a:r>
              <a:rPr spc="-250" dirty="0"/>
              <a:t> </a:t>
            </a:r>
            <a:r>
              <a:rPr spc="-5" dirty="0"/>
              <a:t>новых  Партнёров </a:t>
            </a:r>
            <a:r>
              <a:rPr dirty="0"/>
              <a:t>бренда  Oriflame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5426" y="1660525"/>
            <a:ext cx="4225290" cy="222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solidFill>
                  <a:srgbClr val="62676B"/>
                </a:solidFill>
                <a:latin typeface="Arial"/>
                <a:cs typeface="Arial"/>
              </a:rPr>
              <a:t>ПРИХОДИ</a:t>
            </a:r>
            <a:r>
              <a:rPr sz="1200" spc="-1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dirty="0" err="1">
                <a:solidFill>
                  <a:srgbClr val="62676B"/>
                </a:solidFill>
                <a:latin typeface="Arial"/>
                <a:cs typeface="Arial"/>
              </a:rPr>
              <a:t>в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en-US" sz="1200" spc="-10" dirty="0">
                <a:solidFill>
                  <a:srgbClr val="62676B"/>
                </a:solidFill>
                <a:latin typeface="Arial"/>
                <a:cs typeface="Arial"/>
              </a:rPr>
              <a:t>Oriflame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  <a:p>
            <a:pPr marL="12700" marR="520065">
              <a:lnSpc>
                <a:spcPct val="101600"/>
              </a:lnSpc>
              <a:spcBef>
                <a:spcPts val="915"/>
              </a:spcBef>
            </a:pPr>
            <a:r>
              <a:rPr sz="1200" b="1" spc="-20" dirty="0">
                <a:solidFill>
                  <a:srgbClr val="62676B"/>
                </a:solidFill>
                <a:latin typeface="Arial"/>
                <a:cs typeface="Arial"/>
              </a:rPr>
              <a:t>РАЗМЕСТИ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единовременный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заказ </a:t>
            </a:r>
            <a:r>
              <a:rPr sz="1200" spc="-5" dirty="0" err="1">
                <a:solidFill>
                  <a:srgbClr val="62676B"/>
                </a:solidFill>
                <a:latin typeface="Arial"/>
                <a:cs typeface="Arial"/>
              </a:rPr>
              <a:t>на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200" dirty="0">
                <a:solidFill>
                  <a:srgbClr val="62676B"/>
                </a:solidFill>
                <a:latin typeface="Arial"/>
                <a:cs typeface="Arial"/>
              </a:rPr>
              <a:t>30 </a:t>
            </a:r>
            <a:r>
              <a:rPr lang="en-US" sz="1200" spc="-15" dirty="0">
                <a:solidFill>
                  <a:srgbClr val="62676B"/>
                </a:solidFill>
                <a:latin typeface="Arial"/>
                <a:cs typeface="Arial"/>
              </a:rPr>
              <a:t>BYN </a:t>
            </a:r>
            <a:r>
              <a:rPr sz="1200" dirty="0" err="1">
                <a:solidFill>
                  <a:srgbClr val="62676B"/>
                </a:solidFill>
                <a:latin typeface="Arial"/>
                <a:cs typeface="Arial"/>
              </a:rPr>
              <a:t>по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ценам каталога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в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течение </a:t>
            </a:r>
            <a:r>
              <a:rPr sz="1200" spc="-10" dirty="0" err="1">
                <a:solidFill>
                  <a:srgbClr val="62676B"/>
                </a:solidFill>
                <a:latin typeface="Arial"/>
                <a:cs typeface="Arial"/>
              </a:rPr>
              <a:t>тр</a:t>
            </a:r>
            <a:r>
              <a:rPr lang="ru-RU" sz="1200" spc="-10" dirty="0">
                <a:solidFill>
                  <a:srgbClr val="62676B"/>
                </a:solidFill>
                <a:latin typeface="Arial"/>
                <a:cs typeface="Arial"/>
              </a:rPr>
              <a:t>ё</a:t>
            </a:r>
            <a:r>
              <a:rPr sz="1200" spc="-10" dirty="0" err="1">
                <a:solidFill>
                  <a:srgbClr val="62676B"/>
                </a:solidFill>
                <a:latin typeface="Arial"/>
                <a:cs typeface="Arial"/>
              </a:rPr>
              <a:t>х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дней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с</a:t>
            </a:r>
            <a:r>
              <a:rPr sz="1200" spc="2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момента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регистрации,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и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регистрация для </a:t>
            </a:r>
            <a:r>
              <a:rPr sz="1200" spc="-20" dirty="0">
                <a:solidFill>
                  <a:srgbClr val="62676B"/>
                </a:solidFill>
                <a:latin typeface="Arial"/>
                <a:cs typeface="Arial"/>
              </a:rPr>
              <a:t>тебя </a:t>
            </a:r>
            <a:r>
              <a:rPr sz="1200" spc="-25" dirty="0">
                <a:solidFill>
                  <a:srgbClr val="62676B"/>
                </a:solidFill>
                <a:latin typeface="Arial"/>
                <a:cs typeface="Arial"/>
              </a:rPr>
              <a:t>будет</a:t>
            </a:r>
            <a:r>
              <a:rPr sz="1200" spc="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62676B"/>
                </a:solidFill>
                <a:latin typeface="Arial"/>
                <a:cs typeface="Arial"/>
              </a:rPr>
              <a:t>БЕСПЛАТНОЙ.</a:t>
            </a:r>
            <a:endParaRPr sz="1200" b="1" dirty="0">
              <a:latin typeface="Arial"/>
              <a:cs typeface="Arial"/>
            </a:endParaRPr>
          </a:p>
          <a:p>
            <a:pPr marL="12700" marR="631825">
              <a:lnSpc>
                <a:spcPct val="101600"/>
              </a:lnSpc>
              <a:spcBef>
                <a:spcPts val="775"/>
              </a:spcBef>
            </a:pPr>
            <a:r>
              <a:rPr sz="1200" b="1" spc="-20" dirty="0">
                <a:solidFill>
                  <a:srgbClr val="62676B"/>
                </a:solidFill>
                <a:latin typeface="Arial"/>
                <a:cs typeface="Arial"/>
              </a:rPr>
              <a:t>РАЗМЕСТИ</a:t>
            </a:r>
            <a:r>
              <a:rPr sz="1200" spc="-2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суммарный заказ на 100 ББ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в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течение 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21 дня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с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даты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регистрации.</a:t>
            </a:r>
            <a:endParaRPr sz="1200" dirty="0">
              <a:latin typeface="Arial"/>
              <a:cs typeface="Arial"/>
            </a:endParaRPr>
          </a:p>
          <a:p>
            <a:pPr marL="12700" marR="495934">
              <a:lnSpc>
                <a:spcPct val="101600"/>
              </a:lnSpc>
              <a:spcBef>
                <a:spcPts val="1045"/>
              </a:spcBef>
            </a:pPr>
            <a:r>
              <a:rPr lang="ru-RU" sz="1200" b="1" spc="-10" dirty="0">
                <a:solidFill>
                  <a:srgbClr val="62676B"/>
                </a:solidFill>
                <a:latin typeface="Arial"/>
                <a:cs typeface="Arial"/>
              </a:rPr>
              <a:t>ПОЛУЧИ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Парфюмерную </a:t>
            </a:r>
            <a:r>
              <a:rPr sz="1200" spc="-15" dirty="0">
                <a:solidFill>
                  <a:srgbClr val="62676B"/>
                </a:solidFill>
                <a:latin typeface="Arial"/>
                <a:cs typeface="Arial"/>
              </a:rPr>
              <a:t>воду </a:t>
            </a:r>
            <a:r>
              <a:rPr sz="1200" b="1" dirty="0">
                <a:solidFill>
                  <a:srgbClr val="62676B"/>
                </a:solidFill>
                <a:latin typeface="Arial"/>
                <a:cs typeface="Arial"/>
              </a:rPr>
              <a:t>Giordani Gold </a:t>
            </a:r>
            <a:r>
              <a:rPr sz="1200" b="1" dirty="0" err="1">
                <a:solidFill>
                  <a:srgbClr val="62676B"/>
                </a:solidFill>
                <a:latin typeface="Arial"/>
                <a:cs typeface="Arial"/>
              </a:rPr>
              <a:t>Essenza</a:t>
            </a:r>
            <a:r>
              <a:rPr sz="1200" b="1" dirty="0">
                <a:solidFill>
                  <a:srgbClr val="62676B"/>
                </a:solidFill>
                <a:latin typeface="Arial"/>
                <a:cs typeface="Arial"/>
              </a:rPr>
              <a:t>  </a:t>
            </a:r>
            <a:r>
              <a:rPr sz="1200" b="1" dirty="0" err="1">
                <a:solidFill>
                  <a:srgbClr val="62676B"/>
                </a:solidFill>
                <a:latin typeface="Arial"/>
                <a:cs typeface="Arial"/>
              </a:rPr>
              <a:t>Sensuale</a:t>
            </a:r>
            <a:r>
              <a:rPr lang="ru-RU" sz="1200" b="1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–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всего </a:t>
            </a:r>
            <a:r>
              <a:rPr sz="1200" spc="-5" dirty="0" err="1">
                <a:solidFill>
                  <a:srgbClr val="62676B"/>
                </a:solidFill>
                <a:latin typeface="Arial"/>
                <a:cs typeface="Arial"/>
              </a:rPr>
              <a:t>за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en-US" sz="1200" spc="-5" dirty="0">
                <a:solidFill>
                  <a:srgbClr val="62676B"/>
                </a:solidFill>
                <a:latin typeface="Arial"/>
                <a:cs typeface="Arial"/>
              </a:rPr>
              <a:t>5,99</a:t>
            </a:r>
            <a:r>
              <a:rPr sz="12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en-US" sz="1200" spc="-40" dirty="0">
                <a:solidFill>
                  <a:srgbClr val="62676B"/>
                </a:solidFill>
                <a:latin typeface="Arial"/>
                <a:cs typeface="Arial"/>
              </a:rPr>
              <a:t>BYN</a:t>
            </a:r>
            <a:r>
              <a:rPr sz="1200" spc="-15" dirty="0">
                <a:solidFill>
                  <a:srgbClr val="62676B"/>
                </a:solidFill>
                <a:latin typeface="Arial"/>
                <a:cs typeface="Arial"/>
              </a:rPr>
              <a:t>!</a:t>
            </a:r>
            <a:endParaRPr sz="1200" dirty="0">
              <a:latin typeface="Arial"/>
              <a:cs typeface="Arial"/>
            </a:endParaRPr>
          </a:p>
          <a:p>
            <a:pPr marL="12700" marR="676910">
              <a:lnSpc>
                <a:spcPct val="101600"/>
              </a:lnSpc>
            </a:pP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(= Шаг 1 </a:t>
            </a:r>
            <a:r>
              <a:rPr sz="1200" spc="-15" dirty="0">
                <a:solidFill>
                  <a:srgbClr val="62676B"/>
                </a:solidFill>
                <a:latin typeface="Arial"/>
                <a:cs typeface="Arial"/>
              </a:rPr>
              <a:t>Стартовой </a:t>
            </a:r>
            <a:r>
              <a:rPr sz="1200" dirty="0">
                <a:solidFill>
                  <a:srgbClr val="62676B"/>
                </a:solidFill>
                <a:latin typeface="Arial"/>
                <a:cs typeface="Arial"/>
              </a:rPr>
              <a:t>программы) и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другие </a:t>
            </a:r>
            <a:r>
              <a:rPr sz="1200" spc="-10" dirty="0">
                <a:solidFill>
                  <a:srgbClr val="62676B"/>
                </a:solidFill>
                <a:latin typeface="Arial"/>
                <a:cs typeface="Arial"/>
              </a:rPr>
              <a:t>подарки  </a:t>
            </a:r>
            <a:r>
              <a:rPr sz="1200" spc="-5" dirty="0">
                <a:solidFill>
                  <a:srgbClr val="62676B"/>
                </a:solidFill>
                <a:latin typeface="Arial"/>
                <a:cs typeface="Arial"/>
              </a:rPr>
              <a:t>кампании!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44023" y="4665110"/>
            <a:ext cx="1055958" cy="205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3649" y="3588910"/>
            <a:ext cx="7098665" cy="947054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КОШЕЛЁК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ORIFLAME EXKLUSIV</a:t>
            </a:r>
            <a:r>
              <a:rPr kumimoji="0" sz="1600" b="0" i="0" u="none" strike="noStrike" kern="1200" cap="none" spc="-2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(код 44708)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Элегантный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женский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аксессуар,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который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нужен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всегда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для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себя,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подарок.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Отделение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для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карт,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банкнот,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карман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для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мелочи.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ru-RU" sz="1400" b="0" i="0" u="none" strike="noStrike" kern="1200" cap="none" spc="-60" normalizeH="0" baseline="0" noProof="0" dirty="0">
              <a:ln>
                <a:noFill/>
              </a:ln>
              <a:solidFill>
                <a:srgbClr val="62676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1000" spc="-5" dirty="0" err="1">
                <a:solidFill>
                  <a:srgbClr val="62676B"/>
                </a:solidFill>
                <a:latin typeface="Arial"/>
                <a:cs typeface="Arial"/>
              </a:rPr>
              <a:t>Материалы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: ПУ, полиэстер, </a:t>
            </a:r>
            <a:r>
              <a:rPr sz="1000" spc="-5" dirty="0" err="1">
                <a:solidFill>
                  <a:srgbClr val="62676B"/>
                </a:solidFill>
                <a:latin typeface="Arial"/>
                <a:cs typeface="Arial"/>
              </a:rPr>
              <a:t>металл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.</a:t>
            </a:r>
            <a:r>
              <a:rPr lang="ru-RU" sz="1000" spc="-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 err="1">
                <a:solidFill>
                  <a:srgbClr val="62676B"/>
                </a:solidFill>
                <a:latin typeface="Arial"/>
                <a:cs typeface="Arial"/>
              </a:rPr>
              <a:t>Размеры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: 19.5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</a:t>
            </a:r>
            <a:r>
              <a:rPr kumimoji="0" sz="1000" b="0" i="0" u="none" strike="noStrike" kern="1200" cap="none" spc="-4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</a:t>
            </a:r>
            <a:r>
              <a:rPr kumimoji="0" sz="1000" b="0" i="0" u="none" strike="noStrike" kern="1200" cap="none" spc="-17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62676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см.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40822" y="938961"/>
            <a:ext cx="1493177" cy="1461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25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442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4100" y="0"/>
            <a:ext cx="0" cy="3442335"/>
          </a:xfrm>
          <a:custGeom>
            <a:avLst/>
            <a:gdLst/>
            <a:ahLst/>
            <a:cxnLst/>
            <a:rect l="l" t="t" r="r" b="b"/>
            <a:pathLst>
              <a:path h="3442335">
                <a:moveTo>
                  <a:pt x="0" y="0"/>
                </a:moveTo>
                <a:lnTo>
                  <a:pt x="0" y="3442191"/>
                </a:lnTo>
              </a:path>
            </a:pathLst>
          </a:custGeom>
          <a:ln w="764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3836" y="3588910"/>
            <a:ext cx="7892415" cy="1157368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1600" spc="-25" dirty="0">
                <a:solidFill>
                  <a:srgbClr val="62676B"/>
                </a:solidFill>
                <a:latin typeface="Arial"/>
                <a:cs typeface="Arial"/>
              </a:rPr>
              <a:t>КЛАТЧ</a:t>
            </a:r>
            <a:r>
              <a:rPr sz="1600" spc="-7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ORIFLAME</a:t>
            </a:r>
            <a:r>
              <a:rPr sz="16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2676B"/>
                </a:solidFill>
                <a:latin typeface="Arial"/>
                <a:cs typeface="Arial"/>
              </a:rPr>
              <a:t>EXKLUSIV</a:t>
            </a:r>
            <a:r>
              <a:rPr sz="1600" spc="-21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(код</a:t>
            </a:r>
            <a:r>
              <a:rPr sz="1000" spc="-5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44695)</a:t>
            </a:r>
            <a:endParaRPr sz="1000" dirty="0">
              <a:latin typeface="Arial"/>
              <a:cs typeface="Arial"/>
            </a:endParaRPr>
          </a:p>
          <a:p>
            <a:pPr marL="12700" marR="5080" indent="-3175" algn="ctr">
              <a:lnSpc>
                <a:spcPts val="1900"/>
              </a:lnSpc>
              <a:spcBef>
                <a:spcPts val="60"/>
              </a:spcBef>
            </a:pP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Незаменим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на прогулке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или свидании. Самое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необходимое всегда под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рукой: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телефон, 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помада,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ключи,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деньги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еще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пара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нужных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62676B"/>
                </a:solidFill>
                <a:latin typeface="Arial"/>
                <a:cs typeface="Arial"/>
              </a:rPr>
              <a:t>мелочей.</a:t>
            </a:r>
            <a:r>
              <a:rPr sz="1400" spc="-6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Важно: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62676B"/>
                </a:solidFill>
                <a:latin typeface="Arial"/>
                <a:cs typeface="Arial"/>
              </a:rPr>
              <a:t>подойдет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к</a:t>
            </a:r>
            <a:r>
              <a:rPr sz="1400" spc="-7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62676B"/>
                </a:solidFill>
                <a:latin typeface="Arial"/>
                <a:cs typeface="Arial"/>
              </a:rPr>
              <a:t>любому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стилю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62676B"/>
                </a:solidFill>
                <a:latin typeface="Arial"/>
                <a:cs typeface="Arial"/>
              </a:rPr>
              <a:t>и</a:t>
            </a:r>
            <a:r>
              <a:rPr sz="14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62676B"/>
                </a:solidFill>
                <a:latin typeface="Arial"/>
                <a:cs typeface="Arial"/>
              </a:rPr>
              <a:t>образу.</a:t>
            </a:r>
            <a:endParaRPr sz="1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Материал: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000" spc="-65" dirty="0">
                <a:solidFill>
                  <a:srgbClr val="62676B"/>
                </a:solidFill>
                <a:latin typeface="Arial"/>
                <a:cs typeface="Arial"/>
              </a:rPr>
              <a:t>ПУ,</a:t>
            </a:r>
            <a:r>
              <a:rPr lang="ru-RU" sz="1000" spc="-5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000" spc="-10" dirty="0">
                <a:solidFill>
                  <a:srgbClr val="62676B"/>
                </a:solidFill>
                <a:latin typeface="Arial"/>
                <a:cs typeface="Arial"/>
              </a:rPr>
              <a:t>полиэстер,</a:t>
            </a:r>
            <a:r>
              <a:rPr lang="ru-RU" sz="1000" spc="-6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000" spc="-15" dirty="0">
                <a:solidFill>
                  <a:srgbClr val="62676B"/>
                </a:solidFill>
                <a:latin typeface="Arial"/>
                <a:cs typeface="Arial"/>
              </a:rPr>
              <a:t>металл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,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размеры: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000" spc="-40" dirty="0">
                <a:solidFill>
                  <a:srgbClr val="62676B"/>
                </a:solidFill>
                <a:latin typeface="Arial"/>
                <a:cs typeface="Arial"/>
              </a:rPr>
              <a:t>24,5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х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000" spc="-5" dirty="0">
                <a:solidFill>
                  <a:srgbClr val="62676B"/>
                </a:solidFill>
                <a:latin typeface="Arial"/>
                <a:cs typeface="Arial"/>
              </a:rPr>
              <a:t>13,5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х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000" dirty="0">
                <a:solidFill>
                  <a:srgbClr val="62676B"/>
                </a:solidFill>
                <a:latin typeface="Arial"/>
                <a:cs typeface="Arial"/>
              </a:rPr>
              <a:t>5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см,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lang="ru-RU" sz="1000" spc="-5" dirty="0">
                <a:solidFill>
                  <a:srgbClr val="62676B"/>
                </a:solidFill>
                <a:latin typeface="Arial"/>
                <a:cs typeface="Arial"/>
              </a:rPr>
              <a:t>длина цепочки</a:t>
            </a:r>
            <a:r>
              <a:rPr sz="1000" spc="-3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–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62676B"/>
                </a:solidFill>
                <a:latin typeface="Arial"/>
                <a:cs typeface="Arial"/>
              </a:rPr>
              <a:t>1</a:t>
            </a:r>
            <a:r>
              <a:rPr lang="ru-RU" sz="1000" spc="-30" dirty="0">
                <a:solidFill>
                  <a:srgbClr val="62676B"/>
                </a:solidFill>
                <a:latin typeface="Arial"/>
                <a:cs typeface="Arial"/>
              </a:rPr>
              <a:t>04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см,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два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5" dirty="0">
                <a:solidFill>
                  <a:srgbClr val="62676B"/>
                </a:solidFill>
                <a:latin typeface="Arial"/>
                <a:cs typeface="Arial"/>
              </a:rPr>
              <a:t>отделения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(одно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на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молнии),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два</a:t>
            </a:r>
            <a:r>
              <a:rPr sz="1000" spc="-45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кармана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для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62676B"/>
                </a:solidFill>
                <a:latin typeface="Arial"/>
                <a:cs typeface="Arial"/>
              </a:rPr>
              <a:t>карт,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62676B"/>
                </a:solidFill>
                <a:latin typeface="Arial"/>
                <a:cs typeface="Arial"/>
              </a:rPr>
              <a:t>вес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–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2</a:t>
            </a:r>
            <a:r>
              <a:rPr lang="ru-RU" sz="1000" spc="-5" dirty="0">
                <a:solidFill>
                  <a:srgbClr val="62676B"/>
                </a:solidFill>
                <a:latin typeface="Arial"/>
                <a:cs typeface="Arial"/>
              </a:rPr>
              <a:t>8</a:t>
            </a:r>
            <a:r>
              <a:rPr sz="1000" spc="-5" dirty="0">
                <a:solidFill>
                  <a:srgbClr val="62676B"/>
                </a:solidFill>
                <a:latin typeface="Arial"/>
                <a:cs typeface="Arial"/>
              </a:rPr>
              <a:t>0</a:t>
            </a:r>
            <a:r>
              <a:rPr sz="1000" spc="-40" dirty="0">
                <a:solidFill>
                  <a:srgbClr val="62676B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62676B"/>
                </a:solidFill>
                <a:latin typeface="Arial"/>
                <a:cs typeface="Arial"/>
              </a:rPr>
              <a:t>грамм.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40822" y="938961"/>
            <a:ext cx="1493177" cy="1461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</TotalTime>
  <Words>916</Words>
  <Application>Microsoft Office PowerPoint</Application>
  <PresentationFormat>Custom</PresentationFormat>
  <Paragraphs>69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Oriflame Sans Print</vt:lpstr>
      <vt:lpstr>Office Theme</vt:lpstr>
      <vt:lpstr>1_Office Theme</vt:lpstr>
      <vt:lpstr>2_Office Theme</vt:lpstr>
      <vt:lpstr>PowerPoint Presentation</vt:lpstr>
      <vt:lpstr>Суть кампании</vt:lpstr>
      <vt:lpstr>PowerPoint Presentation</vt:lpstr>
      <vt:lpstr>Из Стокгольма с любовью</vt:lpstr>
      <vt:lpstr>Условия для Приглашающих  Спонсоров</vt:lpstr>
      <vt:lpstr>Предложи новичку…</vt:lpstr>
      <vt:lpstr>Условия для новых  Партнёров бренда  Oriflame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Rusak, Anton</dc:creator>
  <cp:lastModifiedBy>Volkova, Tatiana</cp:lastModifiedBy>
  <cp:revision>21</cp:revision>
  <dcterms:created xsi:type="dcterms:W3CDTF">2020-07-03T10:05:52Z</dcterms:created>
  <dcterms:modified xsi:type="dcterms:W3CDTF">2020-08-13T16:21:08Z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2020-07-03T00:00:00Z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2020-07-03T00:00:00Z</vt:filetime>
  </property>
</Properties>
</file>